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83" r:id="rId4"/>
    <p:sldId id="259" r:id="rId5"/>
    <p:sldId id="278" r:id="rId6"/>
    <p:sldId id="281" r:id="rId7"/>
    <p:sldId id="262" r:id="rId8"/>
    <p:sldId id="267" r:id="rId9"/>
    <p:sldId id="268" r:id="rId10"/>
  </p:sldIdLst>
  <p:sldSz cx="18288000" cy="10287000"/>
  <p:notesSz cx="6858000" cy="9144000"/>
  <p:embeddedFontLst>
    <p:embeddedFont>
      <p:font typeface="Arimo Bold" panose="020B0604020202020204" charset="0"/>
      <p:regular r:id="rId12"/>
      <p:bold r:id="rId13"/>
    </p:embeddedFont>
    <p:embeddedFont>
      <p:font typeface="Heebo Bold" panose="020B0604020202020204" charset="-79"/>
      <p:regular r:id="rId14"/>
      <p:bold r:id="rId15"/>
    </p:embeddedFont>
    <p:embeddedFont>
      <p:font typeface="Heebo Regular Bold" panose="020B0604020202020204" charset="-79"/>
      <p:regular r:id="rId16"/>
    </p:embeddedFont>
    <p:embeddedFont>
      <p:font typeface="DejaVu Serif" panose="020B0604020202020204" charset="0"/>
      <p:regular r:id="rId17"/>
    </p:embeddedFont>
    <p:embeddedFont>
      <p:font typeface="Heebo Regular" panose="020B0604020202020204" charset="-79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Coretchi" initials="R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578" autoAdjust="0"/>
  </p:normalViewPr>
  <p:slideViewPr>
    <p:cSldViewPr>
      <p:cViewPr>
        <p:scale>
          <a:sx n="51" d="100"/>
          <a:sy n="51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f\Desktop\&#1052;&#1086;&#1085;&#1080;&#1090;&#1086;&#1088;&#1080;&#1085;&#1075;%20&#1074;&#1072;&#1082;&#1094;&#1080;&#1085;&#1072;&#1094;&#1080;&#1080;%20&#1058;&#1072;&#1088;&#1072;&#1082;&#1083;&#1080;&#1103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f\Desktop\&#1052;&#1086;&#1085;&#1080;&#1090;&#1086;&#1088;&#1080;&#1085;&#1075;%20&#1074;&#1072;&#1082;&#1094;&#1080;&#1085;&#1072;&#1094;&#1080;&#1080;%20&#1058;&#1072;&#1088;&#1072;&#1082;&#1083;&#1080;&#110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200322874832"/>
          <c:y val="1.8674182772607975E-2"/>
          <c:w val="0.84802425464836484"/>
          <c:h val="0.74527547124791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'получено доз'!$B$4</c:f>
              <c:strCache>
                <c:ptCount val="1"/>
                <c:pt idx="0">
                  <c:v>Получено доз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'получено доз'!$C$3:$I$3</c:f>
              <c:strCache>
                <c:ptCount val="7"/>
                <c:pt idx="0">
                  <c:v>Astra Zeneca</c:v>
                </c:pt>
                <c:pt idx="1">
                  <c:v>Pfizer/BioNTech-Comirnati</c:v>
                </c:pt>
                <c:pt idx="2">
                  <c:v>Gam-COVID-VAC (Sputnik-V)</c:v>
                </c:pt>
                <c:pt idx="3">
                  <c:v>Sinovac (Corona Vac)</c:v>
                </c:pt>
                <c:pt idx="4">
                  <c:v>Sinopharm</c:v>
                </c:pt>
                <c:pt idx="5">
                  <c:v>Johnson &amp; Johnson</c:v>
                </c:pt>
                <c:pt idx="6">
                  <c:v>Всего получено доз вакцин</c:v>
                </c:pt>
              </c:strCache>
            </c:strRef>
          </c:cat>
          <c:val>
            <c:numRef>
              <c:f>'получено доз'!$C$4:$I$4</c:f>
              <c:numCache>
                <c:formatCode>0</c:formatCode>
                <c:ptCount val="7"/>
                <c:pt idx="0">
                  <c:v>2990</c:v>
                </c:pt>
                <c:pt idx="1">
                  <c:v>1854</c:v>
                </c:pt>
                <c:pt idx="2" formatCode="General">
                  <c:v>1500</c:v>
                </c:pt>
                <c:pt idx="3" formatCode="General">
                  <c:v>986</c:v>
                </c:pt>
                <c:pt idx="4" formatCode="General">
                  <c:v>1269</c:v>
                </c:pt>
                <c:pt idx="5" formatCode="General">
                  <c:v>1550</c:v>
                </c:pt>
                <c:pt idx="6" formatCode="General">
                  <c:v>10149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25792"/>
        <c:axId val="33794880"/>
      </c:barChart>
      <c:catAx>
        <c:axId val="33825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3794880"/>
        <c:crosses val="autoZero"/>
        <c:auto val="1"/>
        <c:lblAlgn val="ctr"/>
        <c:lblOffset val="100"/>
        <c:noMultiLvlLbl val="0"/>
      </c:catAx>
      <c:valAx>
        <c:axId val="337948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3825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="1" i="0" baseline="0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'по полу'!$C$5:$C$6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'по полу'!$D$5:$D$6</c:f>
              <c:numCache>
                <c:formatCode>General</c:formatCode>
                <c:ptCount val="2"/>
                <c:pt idx="0">
                  <c:v>1776</c:v>
                </c:pt>
                <c:pt idx="1">
                  <c:v>2434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8162401574803148"/>
          <c:y val="0.88850503062117292"/>
          <c:w val="0.49508530183727067"/>
          <c:h val="8.37171916010499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71741032370933E-2"/>
          <c:y val="0.16289552347623221"/>
          <c:w val="0.90559492563429567"/>
          <c:h val="0.63901776700989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I доза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Лист1!$D$4:$X$4</c:f>
              <c:strCache>
                <c:ptCount val="21"/>
                <c:pt idx="0">
                  <c:v>09-14 марта</c:v>
                </c:pt>
                <c:pt idx="1">
                  <c:v>15-21 марта</c:v>
                </c:pt>
                <c:pt idx="2">
                  <c:v>22-28 марта</c:v>
                </c:pt>
                <c:pt idx="3">
                  <c:v>29-04 апреля</c:v>
                </c:pt>
                <c:pt idx="4">
                  <c:v>05-11 апреля</c:v>
                </c:pt>
                <c:pt idx="5">
                  <c:v>12-18 апреля</c:v>
                </c:pt>
                <c:pt idx="6">
                  <c:v>19-25 апреля</c:v>
                </c:pt>
                <c:pt idx="7">
                  <c:v>26-02 мая</c:v>
                </c:pt>
                <c:pt idx="8">
                  <c:v>03-09 мая</c:v>
                </c:pt>
                <c:pt idx="9">
                  <c:v>10-16 мая</c:v>
                </c:pt>
                <c:pt idx="10">
                  <c:v>17-23 мая</c:v>
                </c:pt>
                <c:pt idx="11">
                  <c:v>24-30 мая</c:v>
                </c:pt>
                <c:pt idx="12">
                  <c:v>31-06 июня</c:v>
                </c:pt>
                <c:pt idx="13">
                  <c:v>07-13 июня</c:v>
                </c:pt>
                <c:pt idx="14">
                  <c:v>14-20 июня</c:v>
                </c:pt>
                <c:pt idx="15">
                  <c:v>21-27 июня</c:v>
                </c:pt>
                <c:pt idx="16">
                  <c:v>28-04 июля</c:v>
                </c:pt>
                <c:pt idx="17">
                  <c:v>15-11 июля</c:v>
                </c:pt>
                <c:pt idx="18">
                  <c:v>12-18 июля</c:v>
                </c:pt>
                <c:pt idx="19">
                  <c:v>19-25 июля</c:v>
                </c:pt>
                <c:pt idx="20">
                  <c:v>26-01 августа</c:v>
                </c:pt>
              </c:strCache>
            </c:strRef>
          </c:cat>
          <c:val>
            <c:numRef>
              <c:f>Лист1!$D$5:$X$5</c:f>
              <c:numCache>
                <c:formatCode>General</c:formatCode>
                <c:ptCount val="21"/>
                <c:pt idx="0">
                  <c:v>3</c:v>
                </c:pt>
                <c:pt idx="1">
                  <c:v>10</c:v>
                </c:pt>
                <c:pt idx="2">
                  <c:v>94</c:v>
                </c:pt>
                <c:pt idx="3">
                  <c:v>61</c:v>
                </c:pt>
                <c:pt idx="4">
                  <c:v>151</c:v>
                </c:pt>
                <c:pt idx="5">
                  <c:v>21</c:v>
                </c:pt>
                <c:pt idx="6">
                  <c:v>71</c:v>
                </c:pt>
                <c:pt idx="7">
                  <c:v>79</c:v>
                </c:pt>
                <c:pt idx="8">
                  <c:v>358</c:v>
                </c:pt>
                <c:pt idx="9">
                  <c:v>228</c:v>
                </c:pt>
                <c:pt idx="10">
                  <c:v>258</c:v>
                </c:pt>
                <c:pt idx="11">
                  <c:v>588</c:v>
                </c:pt>
                <c:pt idx="12">
                  <c:v>101</c:v>
                </c:pt>
                <c:pt idx="13">
                  <c:v>177</c:v>
                </c:pt>
                <c:pt idx="14">
                  <c:v>97</c:v>
                </c:pt>
                <c:pt idx="15">
                  <c:v>199</c:v>
                </c:pt>
                <c:pt idx="16">
                  <c:v>172</c:v>
                </c:pt>
                <c:pt idx="17">
                  <c:v>264</c:v>
                </c:pt>
                <c:pt idx="18">
                  <c:v>346</c:v>
                </c:pt>
                <c:pt idx="19">
                  <c:v>485</c:v>
                </c:pt>
                <c:pt idx="20">
                  <c:v>447</c:v>
                </c:pt>
              </c:numCache>
            </c:numRef>
          </c:val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II доза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Лист1!$D$4:$X$4</c:f>
              <c:strCache>
                <c:ptCount val="21"/>
                <c:pt idx="0">
                  <c:v>09-14 марта</c:v>
                </c:pt>
                <c:pt idx="1">
                  <c:v>15-21 марта</c:v>
                </c:pt>
                <c:pt idx="2">
                  <c:v>22-28 марта</c:v>
                </c:pt>
                <c:pt idx="3">
                  <c:v>29-04 апреля</c:v>
                </c:pt>
                <c:pt idx="4">
                  <c:v>05-11 апреля</c:v>
                </c:pt>
                <c:pt idx="5">
                  <c:v>12-18 апреля</c:v>
                </c:pt>
                <c:pt idx="6">
                  <c:v>19-25 апреля</c:v>
                </c:pt>
                <c:pt idx="7">
                  <c:v>26-02 мая</c:v>
                </c:pt>
                <c:pt idx="8">
                  <c:v>03-09 мая</c:v>
                </c:pt>
                <c:pt idx="9">
                  <c:v>10-16 мая</c:v>
                </c:pt>
                <c:pt idx="10">
                  <c:v>17-23 мая</c:v>
                </c:pt>
                <c:pt idx="11">
                  <c:v>24-30 мая</c:v>
                </c:pt>
                <c:pt idx="12">
                  <c:v>31-06 июня</c:v>
                </c:pt>
                <c:pt idx="13">
                  <c:v>07-13 июня</c:v>
                </c:pt>
                <c:pt idx="14">
                  <c:v>14-20 июня</c:v>
                </c:pt>
                <c:pt idx="15">
                  <c:v>21-27 июня</c:v>
                </c:pt>
                <c:pt idx="16">
                  <c:v>28-04 июля</c:v>
                </c:pt>
                <c:pt idx="17">
                  <c:v>15-11 июля</c:v>
                </c:pt>
                <c:pt idx="18">
                  <c:v>12-18 июля</c:v>
                </c:pt>
                <c:pt idx="19">
                  <c:v>19-25 июля</c:v>
                </c:pt>
                <c:pt idx="20">
                  <c:v>26-01 августа</c:v>
                </c:pt>
              </c:strCache>
            </c:strRef>
          </c:cat>
          <c:val>
            <c:numRef>
              <c:f>Лист1!$D$6:$X$6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92</c:v>
                </c:pt>
                <c:pt idx="6">
                  <c:v>0</c:v>
                </c:pt>
                <c:pt idx="7">
                  <c:v>1</c:v>
                </c:pt>
                <c:pt idx="8">
                  <c:v>10</c:v>
                </c:pt>
                <c:pt idx="9">
                  <c:v>6</c:v>
                </c:pt>
                <c:pt idx="10">
                  <c:v>23</c:v>
                </c:pt>
                <c:pt idx="11">
                  <c:v>334</c:v>
                </c:pt>
                <c:pt idx="12">
                  <c:v>283</c:v>
                </c:pt>
                <c:pt idx="13">
                  <c:v>96</c:v>
                </c:pt>
                <c:pt idx="14">
                  <c:v>528</c:v>
                </c:pt>
                <c:pt idx="15">
                  <c:v>158</c:v>
                </c:pt>
                <c:pt idx="16">
                  <c:v>117</c:v>
                </c:pt>
                <c:pt idx="17">
                  <c:v>198</c:v>
                </c:pt>
                <c:pt idx="18">
                  <c:v>213</c:v>
                </c:pt>
                <c:pt idx="19">
                  <c:v>168</c:v>
                </c:pt>
                <c:pt idx="20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645184"/>
        <c:axId val="39847616"/>
        <c:axId val="0"/>
      </c:bar3DChart>
      <c:catAx>
        <c:axId val="3964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39847616"/>
        <c:crosses val="autoZero"/>
        <c:auto val="1"/>
        <c:lblAlgn val="ctr"/>
        <c:lblOffset val="100"/>
        <c:noMultiLvlLbl val="0"/>
      </c:catAx>
      <c:valAx>
        <c:axId val="3984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645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700153105861783"/>
          <c:y val="2.7777777777777811E-2"/>
          <c:w val="0.39044116360454978"/>
          <c:h val="8.3717191601049915E-2"/>
        </c:manualLayout>
      </c:layout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AA9D7-C44B-4AF3-B21B-07D9243798E7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C247-EF8C-4BAE-83F5-CCBD09C73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C247-EF8C-4BAE-83F5-CCBD09C733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1369"/>
          <a:stretch>
            <a:fillRect/>
          </a:stretch>
        </p:blipFill>
        <p:spPr>
          <a:xfrm>
            <a:off x="9144000" y="1916437"/>
            <a:ext cx="9144000" cy="69532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0888" y="5611599"/>
            <a:ext cx="7752511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6000" b="1" dirty="0" smtClean="0">
                <a:solidFill>
                  <a:srgbClr val="242423"/>
                </a:solidFill>
                <a:latin typeface="Heebo Bold"/>
              </a:rPr>
              <a:t>Вакцинация против </a:t>
            </a:r>
            <a:r>
              <a:rPr lang="en-US" sz="6000" b="1" dirty="0" smtClean="0">
                <a:solidFill>
                  <a:srgbClr val="242423"/>
                </a:solidFill>
                <a:latin typeface="Heebo Bold"/>
              </a:rPr>
              <a:t>COVID-19</a:t>
            </a:r>
            <a:r>
              <a:rPr lang="ru-RU" sz="6000" b="1" dirty="0" smtClean="0">
                <a:solidFill>
                  <a:srgbClr val="242423"/>
                </a:solidFill>
                <a:latin typeface="Heebo Bold"/>
              </a:rPr>
              <a:t> в районе Тараклия</a:t>
            </a:r>
            <a:endParaRPr lang="en-US" sz="6000" b="1" dirty="0">
              <a:solidFill>
                <a:srgbClr val="242423"/>
              </a:solidFill>
              <a:latin typeface="Heeb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0888" y="990600"/>
            <a:ext cx="6976888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Ministerul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Sănătății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,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Muncii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și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Protecției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Sociale</a:t>
            </a:r>
            <a:endParaRPr lang="en-US" sz="2399" spc="-23" dirty="0">
              <a:solidFill>
                <a:srgbClr val="242423"/>
              </a:solidFill>
              <a:latin typeface="Heebo Regula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spc="-24" dirty="0" err="1">
                <a:solidFill>
                  <a:srgbClr val="242423"/>
                </a:solidFill>
                <a:latin typeface="Heebo Regular"/>
              </a:rPr>
              <a:t>Agenția</a:t>
            </a:r>
            <a:r>
              <a:rPr lang="en-US" sz="2400" spc="-24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400" spc="-24" dirty="0" err="1">
                <a:solidFill>
                  <a:srgbClr val="242423"/>
                </a:solidFill>
                <a:latin typeface="Heebo Regular"/>
              </a:rPr>
              <a:t>Națională</a:t>
            </a:r>
            <a:r>
              <a:rPr lang="en-US" sz="2400" spc="-24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400" spc="-24" dirty="0" err="1">
                <a:solidFill>
                  <a:srgbClr val="242423"/>
                </a:solidFill>
                <a:latin typeface="Heebo Regular"/>
              </a:rPr>
              <a:t>pentru</a:t>
            </a:r>
            <a:r>
              <a:rPr lang="en-US" sz="2400" spc="-24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400" spc="-24" dirty="0" err="1">
                <a:solidFill>
                  <a:srgbClr val="242423"/>
                </a:solidFill>
                <a:latin typeface="Heebo Regular"/>
              </a:rPr>
              <a:t>Sănătate</a:t>
            </a:r>
            <a:r>
              <a:rPr lang="en-US" sz="2400" spc="-24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400" spc="-24" dirty="0" err="1" smtClean="0">
                <a:solidFill>
                  <a:srgbClr val="242423"/>
                </a:solidFill>
                <a:latin typeface="Heebo Regular"/>
              </a:rPr>
              <a:t>Publică</a:t>
            </a:r>
            <a:r>
              <a:rPr lang="ru-RU" sz="2400" spc="-24" dirty="0" smtClean="0">
                <a:solidFill>
                  <a:srgbClr val="242423"/>
                </a:solidFill>
                <a:latin typeface="Heebo Regular"/>
              </a:rPr>
              <a:t> </a:t>
            </a:r>
            <a:r>
              <a:rPr lang="ro-MO" sz="2400" spc="-24" dirty="0" smtClean="0">
                <a:solidFill>
                  <a:srgbClr val="242423"/>
                </a:solidFill>
                <a:latin typeface="Heebo Regular"/>
              </a:rPr>
              <a:t>           Centrul de sănătate publică Cahul (r-ul Taraclia) </a:t>
            </a:r>
            <a:endParaRPr lang="ru-RU" sz="2400" spc="-24" dirty="0" smtClean="0">
              <a:solidFill>
                <a:srgbClr val="242423"/>
              </a:solidFill>
              <a:latin typeface="Heebo Regula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spc="-24" dirty="0">
              <a:solidFill>
                <a:srgbClr val="242423"/>
              </a:solidFill>
              <a:latin typeface="Heebo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0888" y="8812530"/>
            <a:ext cx="499791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o-MO" sz="2399" dirty="0" smtClean="0">
                <a:solidFill>
                  <a:srgbClr val="000000"/>
                </a:solidFill>
                <a:latin typeface="DejaVu Serif"/>
              </a:rPr>
              <a:t>02</a:t>
            </a:r>
            <a:r>
              <a:rPr lang="en-US" sz="2399" dirty="0" smtClean="0">
                <a:solidFill>
                  <a:srgbClr val="000000"/>
                </a:solidFill>
                <a:latin typeface="DejaVu Serif"/>
              </a:rPr>
              <a:t>.0</a:t>
            </a:r>
            <a:r>
              <a:rPr lang="ro-MO" sz="2399" dirty="0" smtClean="0">
                <a:solidFill>
                  <a:srgbClr val="000000"/>
                </a:solidFill>
                <a:latin typeface="DejaVu Serif"/>
              </a:rPr>
              <a:t>8</a:t>
            </a:r>
            <a:r>
              <a:rPr lang="en-US" sz="2399" dirty="0" smtClean="0">
                <a:solidFill>
                  <a:srgbClr val="000000"/>
                </a:solidFill>
                <a:latin typeface="DejaVu Serif"/>
              </a:rPr>
              <a:t>.2021</a:t>
            </a:r>
            <a:endParaRPr lang="en-US" sz="2399" dirty="0">
              <a:solidFill>
                <a:srgbClr val="000000"/>
              </a:solidFill>
              <a:latin typeface="DejaVu Serif"/>
            </a:endParaRPr>
          </a:p>
          <a:p>
            <a:pPr>
              <a:lnSpc>
                <a:spcPts val="3359"/>
              </a:lnSpc>
            </a:pPr>
            <a:r>
              <a:rPr lang="ro-MO" sz="2400" dirty="0" smtClean="0">
                <a:solidFill>
                  <a:srgbClr val="000000"/>
                </a:solidFill>
                <a:latin typeface="DejaVu Serif"/>
              </a:rPr>
              <a:t>Taraclia</a:t>
            </a:r>
            <a:endParaRPr lang="en-US" sz="2400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4A7259A2-CDF1-4569-A984-BC062C175026}"/>
              </a:ext>
            </a:extLst>
          </p:cNvPr>
          <p:cNvSpPr txBox="1"/>
          <p:nvPr/>
        </p:nvSpPr>
        <p:spPr>
          <a:xfrm>
            <a:off x="1219200" y="6597869"/>
            <a:ext cx="92202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2307" lvl="1">
              <a:lnSpc>
                <a:spcPts val="3000"/>
              </a:lnSpc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6657" lvl="1" indent="-514350">
              <a:lnSpc>
                <a:spcPts val="3000"/>
              </a:lnSpc>
              <a:buFont typeface="+mj-lt"/>
              <a:buAutoNum type="arabicPeriod"/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524000" y="1257300"/>
          <a:ext cx="14935199" cy="83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7543799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4435" y="4076700"/>
            <a:ext cx="7196966" cy="57346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63627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 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ИСПОЛЬЗОВАНО      ДОЗ ВАКЦИН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="" xmlns:a16="http://schemas.microsoft.com/office/drawing/2014/main" id="{B7F069BD-0671-4937-BBDE-F1D41D5BA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15690"/>
              </p:ext>
            </p:extLst>
          </p:nvPr>
        </p:nvGraphicFramePr>
        <p:xfrm>
          <a:off x="7696199" y="2324099"/>
          <a:ext cx="10210800" cy="6553201"/>
        </p:xfrm>
        <a:graphic>
          <a:graphicData uri="http://schemas.openxmlformats.org/drawingml/2006/table">
            <a:tbl>
              <a:tblPr/>
              <a:tblGrid>
                <a:gridCol w="3505201">
                  <a:extLst>
                    <a:ext uri="{9D8B030D-6E8A-4147-A177-3AD203B41FA5}">
                      <a16:colId xmlns="" xmlns:a16="http://schemas.microsoft.com/office/drawing/2014/main" val="2720204091"/>
                    </a:ext>
                  </a:extLst>
                </a:gridCol>
                <a:gridCol w="1143002">
                  <a:extLst>
                    <a:ext uri="{9D8B030D-6E8A-4147-A177-3AD203B41FA5}">
                      <a16:colId xmlns="" xmlns:a16="http://schemas.microsoft.com/office/drawing/2014/main" val="3501019258"/>
                    </a:ext>
                  </a:extLst>
                </a:gridCol>
                <a:gridCol w="1142998">
                  <a:extLst>
                    <a:ext uri="{9D8B030D-6E8A-4147-A177-3AD203B41FA5}">
                      <a16:colId xmlns="" xmlns:a16="http://schemas.microsoft.com/office/drawing/2014/main" val="2370804235"/>
                    </a:ext>
                  </a:extLst>
                </a:gridCol>
                <a:gridCol w="1600201">
                  <a:extLst>
                    <a:ext uri="{9D8B030D-6E8A-4147-A177-3AD203B41FA5}">
                      <a16:colId xmlns="" xmlns:a16="http://schemas.microsoft.com/office/drawing/2014/main" val="1799687909"/>
                    </a:ext>
                  </a:extLst>
                </a:gridCol>
                <a:gridCol w="1676399">
                  <a:extLst>
                    <a:ext uri="{9D8B030D-6E8A-4147-A177-3AD203B41FA5}">
                      <a16:colId xmlns="" xmlns:a16="http://schemas.microsoft.com/office/drawing/2014/main" val="1771278903"/>
                    </a:ext>
                  </a:extLst>
                </a:gridCol>
                <a:gridCol w="1142999">
                  <a:extLst>
                    <a:ext uri="{9D8B030D-6E8A-4147-A177-3AD203B41FA5}">
                      <a16:colId xmlns="" xmlns:a16="http://schemas.microsoft.com/office/drawing/2014/main" val="304357358"/>
                    </a:ext>
                  </a:extLst>
                </a:gridCol>
              </a:tblGrid>
              <a:tr h="1452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вакцины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использовано 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получено доз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0312601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1723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1195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2918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5521331"/>
                  </a:ext>
                </a:extLst>
              </a:tr>
              <a:tr h="8122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-COVID-VAC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(Sputnik-V)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724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488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1212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6860360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Pfizer/BioNTech -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Comirnaty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894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552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1446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9996476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2578196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550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0250245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6812055"/>
                  </a:ext>
                </a:extLst>
              </a:tr>
              <a:tr h="6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4210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2447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6657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5496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87200" y="0"/>
            <a:ext cx="6400800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87200" y="2765410"/>
            <a:ext cx="6172200" cy="5327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550" y="952501"/>
            <a:ext cx="105914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3600" dirty="0" smtClean="0">
                <a:solidFill>
                  <a:schemeClr val="tx2"/>
                </a:solidFill>
                <a:latin typeface="Heebo Regular"/>
              </a:rPr>
              <a:t>ОХВАТ  ВАКЦИНАЦИЕЙ  ПРОТИВ  ИНФЕКЦИИ</a:t>
            </a:r>
            <a:r>
              <a:rPr lang="en-US" sz="3600" dirty="0" smtClean="0">
                <a:solidFill>
                  <a:schemeClr val="tx2"/>
                </a:solidFill>
                <a:latin typeface="Heebo Regular"/>
              </a:rPr>
              <a:t>  COVID-19</a:t>
            </a:r>
            <a:r>
              <a:rPr lang="ru-RU" sz="3600" dirty="0" smtClean="0">
                <a:solidFill>
                  <a:schemeClr val="tx2"/>
                </a:solidFill>
                <a:latin typeface="Heebo Regular"/>
              </a:rPr>
              <a:t>  ПО  ЦЕНТРАМ  ЗДОРОВЬЯ</a:t>
            </a:r>
            <a:endParaRPr lang="en-US" sz="3600" dirty="0">
              <a:solidFill>
                <a:schemeClr val="tx2"/>
              </a:solidFill>
              <a:latin typeface="Heebo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781300"/>
            <a:ext cx="84963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spc="-32" dirty="0" smtClean="0">
                <a:solidFill>
                  <a:srgbClr val="242423"/>
                </a:solidFill>
                <a:latin typeface="Heebo Regular"/>
              </a:rPr>
              <a:t>Старт компании анти</a:t>
            </a:r>
            <a:r>
              <a:rPr lang="en-US" sz="3200" spc="-32" dirty="0" smtClean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3200" spc="-32" dirty="0">
                <a:solidFill>
                  <a:srgbClr val="242423"/>
                </a:solidFill>
                <a:latin typeface="Heebo Regular"/>
              </a:rPr>
              <a:t>COVID-19: </a:t>
            </a:r>
            <a:r>
              <a:rPr lang="ru-RU" sz="3200" spc="-32" dirty="0" smtClean="0">
                <a:solidFill>
                  <a:srgbClr val="242423"/>
                </a:solidFill>
                <a:latin typeface="Heebo Regular"/>
              </a:rPr>
              <a:t> 9</a:t>
            </a:r>
            <a:r>
              <a:rPr lang="en-US" sz="3200" spc="-32" dirty="0" smtClean="0">
                <a:solidFill>
                  <a:srgbClr val="242423"/>
                </a:solidFill>
                <a:latin typeface="Heebo Regular"/>
              </a:rPr>
              <a:t> </a:t>
            </a:r>
            <a:r>
              <a:rPr lang="ru-RU" sz="3200" spc="-32" dirty="0" smtClean="0">
                <a:solidFill>
                  <a:srgbClr val="242423"/>
                </a:solidFill>
                <a:latin typeface="Heebo Regular"/>
              </a:rPr>
              <a:t>марта</a:t>
            </a:r>
            <a:r>
              <a:rPr lang="en-US" sz="3200" spc="-32" dirty="0" smtClean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3200" spc="-32" dirty="0">
                <a:solidFill>
                  <a:srgbClr val="242423"/>
                </a:solidFill>
                <a:latin typeface="Heebo Regular"/>
              </a:rPr>
              <a:t>2021</a:t>
            </a:r>
          </a:p>
          <a:p>
            <a:pPr>
              <a:lnSpc>
                <a:spcPts val="4480"/>
              </a:lnSpc>
            </a:pPr>
            <a:r>
              <a:rPr lang="ru-RU" sz="3200" spc="-32" dirty="0" smtClean="0">
                <a:solidFill>
                  <a:srgbClr val="242423"/>
                </a:solidFill>
                <a:latin typeface="Heebo Regular"/>
              </a:rPr>
              <a:t>Всего введено доз</a:t>
            </a:r>
            <a:r>
              <a:rPr lang="en-US" sz="3200" spc="-32" dirty="0" smtClean="0">
                <a:solidFill>
                  <a:srgbClr val="242423"/>
                </a:solidFill>
                <a:latin typeface="Heebo Regular"/>
              </a:rPr>
              <a:t>: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6 657</a:t>
            </a:r>
            <a:r>
              <a:rPr lang="en-US" sz="32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spc="-32" dirty="0">
              <a:solidFill>
                <a:srgbClr val="242423"/>
              </a:solidFill>
              <a:latin typeface="Heebo Regul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4533900"/>
            <a:ext cx="11277600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  <a:spcBef>
                <a:spcPct val="0"/>
              </a:spcBef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38200" y="4000500"/>
          <a:ext cx="9677400" cy="5486399"/>
        </p:xfrm>
        <a:graphic>
          <a:graphicData uri="http://schemas.openxmlformats.org/drawingml/2006/table">
            <a:tbl>
              <a:tblPr/>
              <a:tblGrid>
                <a:gridCol w="2111061"/>
                <a:gridCol w="1394139"/>
                <a:gridCol w="1371600"/>
                <a:gridCol w="1371600"/>
                <a:gridCol w="1752600"/>
                <a:gridCol w="1676400"/>
              </a:tblGrid>
              <a:tr h="152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Учреждение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Взрослое население 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учёте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Привито лиц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 дозой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Привито лиц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II дозой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привитого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взрослого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населения </a:t>
                      </a:r>
                      <a:endParaRPr lang="ru-RU" sz="1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дозой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 привитого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взрослого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населения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 дозой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Тараклия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18504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Твардица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В.Пержей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Кортен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Виноградовка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Р-н Тараклия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31745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0457" y="0"/>
            <a:ext cx="719754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84541" y="2704429"/>
            <a:ext cx="7103459" cy="5327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13892" y="663275"/>
            <a:ext cx="892550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000"/>
              </a:lnSpc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 </a:t>
            </a:r>
            <a:r>
              <a:rPr lang="ru-RU" sz="5000" dirty="0" smtClean="0">
                <a:solidFill>
                  <a:srgbClr val="242423"/>
                </a:solidFill>
                <a:latin typeface="Heebo Regular"/>
              </a:rPr>
              <a:t>В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акцинация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 против инфекции</a:t>
            </a:r>
            <a:r>
              <a:rPr lang="en-US" sz="5000" dirty="0" smtClean="0">
                <a:solidFill>
                  <a:srgbClr val="242423"/>
                </a:solidFill>
                <a:latin typeface="Heebo Regular"/>
              </a:rPr>
              <a:t> COVID-19</a:t>
            </a:r>
            <a:r>
              <a:rPr lang="ru-RU" sz="5000" dirty="0" smtClean="0">
                <a:solidFill>
                  <a:srgbClr val="242423"/>
                </a:solidFill>
                <a:latin typeface="Heebo Regular"/>
              </a:rPr>
              <a:t> (по полу)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057400" y="2705100"/>
          <a:ext cx="7924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81400" y="576015"/>
            <a:ext cx="128778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rgbClr val="242423"/>
                </a:solidFill>
                <a:latin typeface="Heebo Regular" panose="020B0604020202020204" charset="-79"/>
                <a:cs typeface="Heebo Regular" panose="020B0604020202020204" charset="-79"/>
              </a:rPr>
              <a:t>Еженедельные данные по компании вакцинации</a:t>
            </a:r>
            <a:r>
              <a:rPr kumimoji="0" lang="x-none" sz="4800" b="0" i="0" u="none" strike="noStrike" kern="1200" cap="none" spc="0" normalizeH="0" baseline="0" noProof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 panose="020B0604020202020204" charset="-79"/>
                <a:cs typeface="Heebo Regular" panose="020B0604020202020204" charset="-79"/>
              </a:rPr>
              <a:t> </a:t>
            </a:r>
            <a:r>
              <a:rPr lang="ru-RU" sz="4800" noProof="0" dirty="0" smtClean="0">
                <a:solidFill>
                  <a:srgbClr val="242423"/>
                </a:solidFill>
                <a:latin typeface="Heebo Regular" panose="020B0604020202020204" charset="-79"/>
                <a:cs typeface="Heebo Regular" panose="020B0604020202020204" charset="-79"/>
              </a:rPr>
              <a:t>против инфекции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 panose="020B0604020202020204" charset="-79"/>
                <a:cs typeface="Heebo Regular" panose="020B0604020202020204" charset="-79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 panose="020B0604020202020204" charset="-79"/>
                <a:cs typeface="Heebo Regular" panose="020B0604020202020204" charset="-79"/>
              </a:rPr>
              <a:t>COVID-19</a:t>
            </a:r>
            <a:endParaRPr kumimoji="0" lang="x-none" sz="48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 panose="020B0604020202020204" charset="-79"/>
              <a:cs typeface="Heebo Regular" panose="020B060402020202020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667000" y="2552700"/>
          <a:ext cx="13487400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03512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62666" y="3111630"/>
            <a:ext cx="5509791" cy="5509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1028700"/>
            <a:ext cx="7391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3600" dirty="0" smtClean="0">
                <a:solidFill>
                  <a:srgbClr val="242423"/>
                </a:solidFill>
                <a:latin typeface="Heebo Regular"/>
              </a:rPr>
              <a:t>СЛУЧАИ  ИНФЕКЦИИ </a:t>
            </a:r>
            <a:r>
              <a:rPr lang="en-US" sz="3600" dirty="0" smtClean="0">
                <a:solidFill>
                  <a:srgbClr val="242423"/>
                </a:solidFill>
                <a:latin typeface="Heebo Regular"/>
              </a:rPr>
              <a:t>  COVID-19 </a:t>
            </a:r>
            <a:r>
              <a:rPr lang="ru-RU" sz="3600" dirty="0" smtClean="0">
                <a:solidFill>
                  <a:srgbClr val="242423"/>
                </a:solidFill>
                <a:latin typeface="Heebo Regular"/>
              </a:rPr>
              <a:t>ПОСЛЕ  ВАКЦИНАЦИИ</a:t>
            </a:r>
            <a:endParaRPr lang="en-US" sz="3600" dirty="0">
              <a:solidFill>
                <a:srgbClr val="242423"/>
              </a:solidFill>
              <a:latin typeface="Heebo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01644" y="1943100"/>
            <a:ext cx="774815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3200" b="1" spc="-26" dirty="0" smtClean="0">
                <a:solidFill>
                  <a:srgbClr val="242423"/>
                </a:solidFill>
                <a:latin typeface="+mj-lt"/>
              </a:rPr>
              <a:t>0,</a:t>
            </a:r>
            <a:r>
              <a:rPr lang="ru-RU" sz="3200" b="1" spc="-26" dirty="0" smtClean="0">
                <a:solidFill>
                  <a:srgbClr val="242423"/>
                </a:solidFill>
                <a:latin typeface="+mj-lt"/>
              </a:rPr>
              <a:t>1</a:t>
            </a:r>
            <a:r>
              <a:rPr lang="en-US" sz="3200" b="1" spc="-26" dirty="0" smtClean="0">
                <a:solidFill>
                  <a:srgbClr val="242423"/>
                </a:solidFill>
                <a:latin typeface="+mj-lt"/>
              </a:rPr>
              <a:t> </a:t>
            </a:r>
            <a:r>
              <a:rPr lang="en-US" sz="3200" b="1" spc="-26" dirty="0">
                <a:solidFill>
                  <a:srgbClr val="242423"/>
                </a:solidFill>
                <a:latin typeface="+mj-lt"/>
              </a:rPr>
              <a:t>%  </a:t>
            </a:r>
            <a:r>
              <a:rPr lang="ru-RU" sz="3200" b="1" spc="-26" dirty="0" smtClean="0">
                <a:solidFill>
                  <a:srgbClr val="242423"/>
                </a:solidFill>
                <a:latin typeface="+mj-lt"/>
              </a:rPr>
              <a:t>после вакцинации имели положительный тест на </a:t>
            </a:r>
            <a:r>
              <a:rPr lang="en-US" sz="3200" b="1" spc="-26" dirty="0" smtClean="0">
                <a:solidFill>
                  <a:srgbClr val="242423"/>
                </a:solidFill>
                <a:latin typeface="+mj-lt"/>
              </a:rPr>
              <a:t>SARS-CoV-2</a:t>
            </a:r>
            <a:endParaRPr lang="ru-RU" sz="3200" b="1" spc="-26" dirty="0" smtClean="0">
              <a:solidFill>
                <a:srgbClr val="242423"/>
              </a:solidFill>
              <a:latin typeface="+mj-lt"/>
            </a:endParaRPr>
          </a:p>
          <a:p>
            <a:pPr>
              <a:lnSpc>
                <a:spcPts val="3640"/>
              </a:lnSpc>
            </a:pPr>
            <a:r>
              <a:rPr lang="en-US" sz="3200" spc="-25" dirty="0" smtClean="0">
                <a:solidFill>
                  <a:srgbClr val="242423"/>
                </a:solidFill>
                <a:latin typeface="+mj-lt"/>
              </a:rPr>
              <a:t>(7</a:t>
            </a:r>
            <a:r>
              <a:rPr lang="ru-RU" sz="3200" spc="-25" dirty="0" smtClean="0">
                <a:solidFill>
                  <a:srgbClr val="242423"/>
                </a:solidFill>
                <a:latin typeface="+mj-lt"/>
              </a:rPr>
              <a:t> человек из </a:t>
            </a:r>
            <a:r>
              <a:rPr lang="x-none" sz="3200" spc="-25" smtClean="0">
                <a:solidFill>
                  <a:srgbClr val="242423"/>
                </a:solidFill>
                <a:latin typeface="+mj-lt"/>
              </a:rPr>
              <a:t> </a:t>
            </a:r>
            <a:r>
              <a:rPr lang="ru-RU" sz="3200" spc="-25" dirty="0" smtClean="0">
                <a:solidFill>
                  <a:srgbClr val="242423"/>
                </a:solidFill>
                <a:latin typeface="+mj-lt"/>
              </a:rPr>
              <a:t>6 654</a:t>
            </a:r>
            <a:r>
              <a:rPr lang="en-US" sz="32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25" dirty="0" smtClean="0">
                <a:solidFill>
                  <a:srgbClr val="242423"/>
                </a:solidFill>
                <a:latin typeface="+mj-lt"/>
              </a:rPr>
              <a:t>вакцинированных</a:t>
            </a:r>
            <a:r>
              <a:rPr lang="en-US" sz="3200" spc="-25" dirty="0" smtClean="0">
                <a:solidFill>
                  <a:srgbClr val="242423"/>
                </a:solidFill>
                <a:latin typeface="+mj-lt"/>
              </a:rPr>
              <a:t>)</a:t>
            </a:r>
            <a:endParaRPr lang="en-US" sz="3200" spc="-25" dirty="0">
              <a:solidFill>
                <a:srgbClr val="242423"/>
              </a:solidFill>
              <a:latin typeface="+mj-lt"/>
            </a:endParaRPr>
          </a:p>
          <a:p>
            <a:pPr>
              <a:lnSpc>
                <a:spcPts val="3640"/>
              </a:lnSpc>
            </a:pPr>
            <a:endParaRPr lang="en-US" sz="2599" spc="-25" dirty="0">
              <a:solidFill>
                <a:srgbClr val="242423"/>
              </a:solidFill>
              <a:latin typeface="Heebo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34550" y="4443272"/>
            <a:ext cx="744220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3200" b="1" spc="-26" dirty="0" smtClean="0">
                <a:solidFill>
                  <a:srgbClr val="242423"/>
                </a:solidFill>
                <a:latin typeface="+mj-lt"/>
              </a:rPr>
              <a:t>Средний интервал между вакцинацией и проявлением заболевания</a:t>
            </a:r>
            <a:r>
              <a:rPr lang="ru-RU" sz="3200" b="1" spc="-26" dirty="0" smtClean="0">
                <a:solidFill>
                  <a:srgbClr val="242423"/>
                </a:solidFill>
              </a:rPr>
              <a:t> - </a:t>
            </a:r>
            <a:r>
              <a:rPr lang="ru-RU" sz="3200" spc="-26" dirty="0" smtClean="0">
                <a:solidFill>
                  <a:srgbClr val="242423"/>
                </a:solidFill>
                <a:latin typeface="Heebo Regular Bold"/>
              </a:rPr>
              <a:t>2</a:t>
            </a:r>
            <a:r>
              <a:rPr lang="en-US" sz="3200" spc="-26" dirty="0" smtClean="0">
                <a:solidFill>
                  <a:srgbClr val="242423"/>
                </a:solidFill>
                <a:latin typeface="Heebo Regular Bold"/>
              </a:rPr>
              <a:t>3</a:t>
            </a:r>
            <a:r>
              <a:rPr lang="en-US" sz="3200" b="1" spc="-26" dirty="0" smtClean="0">
                <a:solidFill>
                  <a:srgbClr val="242423"/>
                </a:solidFill>
              </a:rPr>
              <a:t> </a:t>
            </a:r>
            <a:r>
              <a:rPr lang="ru-RU" sz="3200" b="1" spc="-26" dirty="0" smtClean="0">
                <a:solidFill>
                  <a:srgbClr val="242423"/>
                </a:solidFill>
              </a:rPr>
              <a:t>дня</a:t>
            </a:r>
            <a:r>
              <a:rPr lang="en-US" sz="3200" b="1" spc="-26" dirty="0" smtClean="0">
                <a:solidFill>
                  <a:srgbClr val="242423"/>
                </a:solidFill>
              </a:rPr>
              <a:t> </a:t>
            </a:r>
          </a:p>
          <a:p>
            <a:pPr>
              <a:lnSpc>
                <a:spcPts val="3640"/>
              </a:lnSpc>
            </a:pPr>
            <a:endParaRPr lang="en-US" sz="2599" spc="-25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3640"/>
              </a:lnSpc>
            </a:pPr>
            <a:endParaRPr lang="en-US" sz="2600" spc="-26" dirty="0">
              <a:solidFill>
                <a:srgbClr val="242423"/>
              </a:solidFill>
              <a:latin typeface="Heebo Regular Bold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600" spc="-26" dirty="0">
              <a:solidFill>
                <a:srgbClr val="242423"/>
              </a:solidFill>
              <a:latin typeface="Heebo Regular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16" b="55737"/>
          <a:stretch>
            <a:fillRect/>
          </a:stretch>
        </p:blipFill>
        <p:spPr>
          <a:xfrm>
            <a:off x="0" y="0"/>
            <a:ext cx="18288000" cy="52880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93018" y="5562917"/>
            <a:ext cx="7794982" cy="41603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3034067"/>
            <a:ext cx="10035818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ru-RU" sz="6399" dirty="0" smtClean="0">
                <a:solidFill>
                  <a:srgbClr val="242423"/>
                </a:solidFill>
                <a:latin typeface="Heebo Regular Bold"/>
              </a:rPr>
              <a:t>Источники информации</a:t>
            </a:r>
            <a:endParaRPr lang="en-US" sz="6399" dirty="0">
              <a:solidFill>
                <a:srgbClr val="242423"/>
              </a:solidFill>
              <a:latin typeface="Heebo Regul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104" y="6134100"/>
            <a:ext cx="952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57200" y="5711056"/>
            <a:ext cx="14394048" cy="42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83"/>
              </a:lnSpc>
            </a:pPr>
            <a:r>
              <a:rPr lang="ru-RU" sz="4059" dirty="0" smtClean="0">
                <a:solidFill>
                  <a:srgbClr val="000000"/>
                </a:solidFill>
                <a:latin typeface="Arimo Bold"/>
              </a:rPr>
              <a:t>Официальные страницы</a:t>
            </a:r>
            <a:r>
              <a:rPr lang="en-US" sz="4059" dirty="0" smtClean="0">
                <a:solidFill>
                  <a:srgbClr val="000000"/>
                </a:solidFill>
                <a:latin typeface="Arimo Bold"/>
              </a:rPr>
              <a:t>:</a:t>
            </a:r>
            <a:endParaRPr lang="en-US" sz="4059" dirty="0">
              <a:solidFill>
                <a:srgbClr val="000000"/>
              </a:solidFill>
              <a:latin typeface="Arimo Bold"/>
            </a:endParaRP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https://vaccinare.gov.md/ 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https://covidinfo.md/  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https://msmps.gov.md/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http://ansp.md/</a:t>
            </a:r>
          </a:p>
          <a:p>
            <a:pPr>
              <a:lnSpc>
                <a:spcPts val="5683"/>
              </a:lnSpc>
            </a:pPr>
            <a:endParaRPr lang="en-US" sz="4059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3042812"/>
            <a:ext cx="7103459" cy="53275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904986" y="1762128"/>
            <a:ext cx="5908027" cy="4431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30000" y="4758679"/>
            <a:ext cx="6858000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1918" y="5537121"/>
            <a:ext cx="6540496" cy="49053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4897" y="1828349"/>
            <a:ext cx="6901395" cy="51760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82834" y="533400"/>
            <a:ext cx="1169283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ru-RU" sz="5000" b="1" dirty="0" smtClean="0">
                <a:solidFill>
                  <a:srgbClr val="041A30"/>
                </a:solidFill>
                <a:latin typeface="Heebo Regular Bold"/>
              </a:rPr>
              <a:t>Защити себя </a:t>
            </a:r>
            <a:r>
              <a:rPr lang="en-US" sz="5000" dirty="0" smtClean="0">
                <a:solidFill>
                  <a:srgbClr val="041A30"/>
                </a:solidFill>
                <a:latin typeface="Heebo Regular Bold"/>
              </a:rPr>
              <a:t>! </a:t>
            </a:r>
            <a:endParaRPr lang="en-US" sz="5000" dirty="0">
              <a:solidFill>
                <a:srgbClr val="041A30"/>
              </a:solidFill>
              <a:latin typeface="Heebo Regular Bold"/>
            </a:endParaRP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ru-RU" sz="5000" b="1" dirty="0" err="1" smtClean="0">
                <a:solidFill>
                  <a:srgbClr val="041A30"/>
                </a:solidFill>
                <a:latin typeface="Heebo Regular Bold"/>
              </a:rPr>
              <a:t>Вакцинируйся</a:t>
            </a:r>
            <a:r>
              <a:rPr lang="ru-RU" sz="5000" b="1" dirty="0" smtClean="0">
                <a:solidFill>
                  <a:srgbClr val="041A30"/>
                </a:solidFill>
                <a:latin typeface="Heebo Regular Bold"/>
              </a:rPr>
              <a:t> против</a:t>
            </a:r>
            <a:r>
              <a:rPr lang="en-US" sz="5000" b="1" dirty="0" smtClean="0">
                <a:solidFill>
                  <a:srgbClr val="041A30"/>
                </a:solidFill>
                <a:latin typeface="Heebo Regular Bold"/>
              </a:rPr>
              <a:t> </a:t>
            </a:r>
            <a:r>
              <a:rPr lang="en-US" sz="5000" dirty="0">
                <a:solidFill>
                  <a:srgbClr val="041A30"/>
                </a:solidFill>
                <a:latin typeface="Heebo Regular Bold"/>
              </a:rPr>
              <a:t>#COVID19​!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12675</TotalTime>
  <Words>275</Words>
  <Application>Microsoft Office PowerPoint</Application>
  <PresentationFormat>Произвольный</PresentationFormat>
  <Paragraphs>132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Times New Roman</vt:lpstr>
      <vt:lpstr>Arimo Bold</vt:lpstr>
      <vt:lpstr>Heebo Bold</vt:lpstr>
      <vt:lpstr>Heebo Regular Bold</vt:lpstr>
      <vt:lpstr>DejaVu Serif</vt:lpstr>
      <vt:lpstr>Heebo Regular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Ministerul Sănătății, Muncii și Protecției Sociale Agenția Națională pentru Sănătate Publică</dc:title>
  <dc:creator>Alexei™</dc:creator>
  <cp:lastModifiedBy>Asus</cp:lastModifiedBy>
  <cp:revision>164</cp:revision>
  <dcterms:created xsi:type="dcterms:W3CDTF">2006-08-16T00:00:00Z</dcterms:created>
  <dcterms:modified xsi:type="dcterms:W3CDTF">2021-08-03T09:04:27Z</dcterms:modified>
  <dc:identifier>DAEbepJulJk</dc:identifier>
</cp:coreProperties>
</file>